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8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65487-5CFB-1C49-A973-7D7E839B2502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75F25-1959-4C48-944E-F792FF666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3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The artist is named</a:t>
            </a:r>
            <a:r>
              <a:rPr lang="en-US" sz="2400" baseline="0" dirty="0" smtClean="0"/>
              <a:t> James C. Lewis, and he became inspired after he began researching African deities. He says the </a:t>
            </a:r>
            <a:r>
              <a:rPr lang="en-US" sz="2400" baseline="0" dirty="0" err="1" smtClean="0"/>
              <a:t>Orishas</a:t>
            </a:r>
            <a:r>
              <a:rPr lang="en-US" sz="2400" baseline="0" dirty="0" smtClean="0"/>
              <a:t> were his favorite.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5F25-1959-4C48-944E-F792FF6661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45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Creator James C. Lewis had this to say about his</a:t>
            </a:r>
            <a:r>
              <a:rPr lang="en-US" sz="2000" baseline="0" dirty="0" smtClean="0"/>
              <a:t> inspiration for the set.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75F25-1959-4C48-944E-F792FF66612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7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October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October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October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October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October 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October 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October 2,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October 2,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October 2,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October 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October 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October 2, 2017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349648_f520.jpg"/>
          <p:cNvPicPr>
            <a:picLocks noChangeAspect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240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3263" y="601579"/>
            <a:ext cx="4674937" cy="2598821"/>
          </a:xfrm>
        </p:spPr>
        <p:txBody>
          <a:bodyPr>
            <a:normAutofit/>
          </a:bodyPr>
          <a:lstStyle/>
          <a:p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Ancient African Gods and Goddesses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263" y="3200400"/>
            <a:ext cx="3886200" cy="1825625"/>
          </a:xfrm>
        </p:spPr>
        <p:txBody>
          <a:bodyPr/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 study of culture, society, and religion.</a:t>
            </a:r>
            <a:endParaRPr lang="en-US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25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30366-1382045868-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0"/>
            <a:ext cx="4574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8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24330-1382045868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0"/>
            <a:ext cx="4594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5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25072-1382045873-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0"/>
            <a:ext cx="4579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5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7751-1382045877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69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31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7809-1382045879-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69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7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23603-1382045880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50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3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31083-1382045891-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0"/>
            <a:ext cx="459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6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12638-1382045892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0"/>
            <a:ext cx="4603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7707-1382045893-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4789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9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24959-1382045901-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0"/>
            <a:ext cx="4598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2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3" y="0"/>
            <a:ext cx="3383280" cy="914400"/>
          </a:xfrm>
        </p:spPr>
        <p:txBody>
          <a:bodyPr/>
          <a:lstStyle/>
          <a:p>
            <a:r>
              <a:rPr lang="en-US" dirty="0" smtClean="0"/>
              <a:t>There are many different kinds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5" name="Content Placeholder 4" descr="mlw_0001_0001_0_img0007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82" r="-7882"/>
          <a:stretch>
            <a:fillRect/>
          </a:stretch>
        </p:blipFill>
        <p:spPr>
          <a:xfrm>
            <a:off x="4572000" y="735263"/>
            <a:ext cx="4016360" cy="433136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6273" y="941137"/>
            <a:ext cx="3681831" cy="3810000"/>
          </a:xfrm>
        </p:spPr>
        <p:txBody>
          <a:bodyPr>
            <a:noAutofit/>
          </a:bodyPr>
          <a:lstStyle/>
          <a:p>
            <a:r>
              <a:rPr lang="en-US" sz="1700" dirty="0" smtClean="0"/>
              <a:t>A </a:t>
            </a:r>
            <a:r>
              <a:rPr lang="en-US" sz="1700" b="1" dirty="0" smtClean="0"/>
              <a:t>deity</a:t>
            </a:r>
            <a:r>
              <a:rPr lang="en-US" sz="1700" dirty="0" smtClean="0"/>
              <a:t> is like a god: all powerful.</a:t>
            </a:r>
          </a:p>
          <a:p>
            <a:r>
              <a:rPr lang="en-US" sz="1700" dirty="0" smtClean="0"/>
              <a:t>African cultures have a mixture of deities and lesser spirits, such as the spirits of ancestors.</a:t>
            </a:r>
          </a:p>
          <a:p>
            <a:r>
              <a:rPr lang="en-US" sz="1700" dirty="0" smtClean="0"/>
              <a:t>Most have a supreme god that is usually associated with the sky. In many African religions, however, this supreme god is a distant being no longer involved in day-to-day human life.</a:t>
            </a:r>
          </a:p>
          <a:p>
            <a:r>
              <a:rPr lang="en-US" sz="1700" dirty="0" smtClean="0"/>
              <a:t>The people rarely call on this deity, and instead address lesser gods, many of whom have distinct functions.</a:t>
            </a:r>
          </a:p>
          <a:p>
            <a:r>
              <a:rPr lang="en-US" sz="1700" dirty="0" smtClean="0"/>
              <a:t>The number of gods and goddesses varies from culture to culture.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9154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30258-1382045901-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64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5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7750-1382045901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69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6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7435-1382045912-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0"/>
            <a:ext cx="4574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5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24310-138204591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0"/>
            <a:ext cx="4574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9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7740-1382045919-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0"/>
            <a:ext cx="452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8347-1382045915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64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“Throughout my formal education from elementary through college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I never heard tale of African deities. A little over a month ago I began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to research online to find information in regards to the gods and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goddesses of Africa. To my surprise there were many, however, the ones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that stood out the most were the deities of Nigeria and Benin, West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Africa which they refer to as the </a:t>
            </a:r>
            <a:r>
              <a:rPr lang="en-US" sz="2400" dirty="0" err="1" smtClean="0">
                <a:solidFill>
                  <a:srgbClr val="FFFFFF"/>
                </a:solidFill>
              </a:rPr>
              <a:t>Orishas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I wanted to portray the regal beauty of ach </a:t>
            </a:r>
            <a:r>
              <a:rPr lang="en-US" sz="2400" dirty="0" err="1" smtClean="0">
                <a:solidFill>
                  <a:srgbClr val="FFFFFF"/>
                </a:solidFill>
              </a:rPr>
              <a:t>Orisha</a:t>
            </a:r>
            <a:r>
              <a:rPr lang="en-US" sz="2400" dirty="0" smtClean="0">
                <a:solidFill>
                  <a:srgbClr val="FFFFFF"/>
                </a:solidFill>
              </a:rPr>
              <a:t> while also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representing their majestic sensuality. Each iconic depiction was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rendered to lend strength to our resilience as a great race of people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and to show our youth that they are beautiful, bold, and brilliant just the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way that God created them to be</a:t>
            </a:r>
            <a:r>
              <a:rPr lang="is-IS" sz="2400" dirty="0" smtClean="0">
                <a:solidFill>
                  <a:srgbClr val="FFFFFF"/>
                </a:solidFill>
              </a:rPr>
              <a:t>…each Orisha’s name is written in </a:t>
            </a:r>
            <a:br>
              <a:rPr lang="is-IS" sz="2400" dirty="0" smtClean="0">
                <a:solidFill>
                  <a:srgbClr val="FFFFFF"/>
                </a:solidFill>
              </a:rPr>
            </a:br>
            <a:r>
              <a:rPr lang="is-IS" sz="2400" dirty="0" smtClean="0">
                <a:solidFill>
                  <a:srgbClr val="FFFFFF"/>
                </a:solidFill>
              </a:rPr>
              <a:t>the Yoruba dialect and captures the imagery of powerful men, women,</a:t>
            </a:r>
            <a:r>
              <a:rPr lang="en-US" sz="2400" dirty="0" smtClean="0">
                <a:solidFill>
                  <a:srgbClr val="FFFFFF"/>
                </a:solidFill>
              </a:rPr>
              <a:t/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and children of various complexions who are all of African descent.”</a:t>
            </a:r>
            <a:endParaRPr lang="is-I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6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4" y="0"/>
            <a:ext cx="3383280" cy="1016000"/>
          </a:xfrm>
        </p:spPr>
        <p:txBody>
          <a:bodyPr/>
          <a:lstStyle/>
          <a:p>
            <a:r>
              <a:rPr lang="en-US" dirty="0" smtClean="0"/>
              <a:t>A god, a spirit, and an ancestor are sitting next to each other on a plane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5" name="Content Placeholder 4" descr="21fe1b349c978ddcbfaf9f66df70daeb--tree-woman-tree-art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15" r="-32315"/>
          <a:stretch>
            <a:fillRect/>
          </a:stretch>
        </p:blipFill>
        <p:spPr>
          <a:xfrm>
            <a:off x="4059554" y="147054"/>
            <a:ext cx="5084446" cy="538747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6274" y="1016000"/>
            <a:ext cx="3383280" cy="4077368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</a:t>
            </a:r>
            <a:r>
              <a:rPr lang="en-US" sz="4000" dirty="0" smtClean="0">
                <a:solidFill>
                  <a:srgbClr val="FF6600"/>
                </a:solidFill>
              </a:rPr>
              <a:t>O</a:t>
            </a:r>
            <a:r>
              <a:rPr lang="en-US" sz="4000" dirty="0" smtClean="0">
                <a:solidFill>
                  <a:srgbClr val="FFFF00"/>
                </a:solidFill>
              </a:rPr>
              <a:t>O</a:t>
            </a:r>
            <a:r>
              <a:rPr lang="en-US" sz="4000" dirty="0" smtClean="0">
                <a:solidFill>
                  <a:srgbClr val="008000"/>
                </a:solidFill>
              </a:rPr>
              <a:t>L </a:t>
            </a:r>
            <a:r>
              <a:rPr lang="en-US" sz="4000" dirty="0" smtClean="0">
                <a:solidFill>
                  <a:srgbClr val="3366FF"/>
                </a:solidFill>
              </a:rPr>
              <a:t>F</a:t>
            </a:r>
            <a:r>
              <a:rPr lang="en-US" sz="4000" dirty="0" smtClean="0">
                <a:solidFill>
                  <a:srgbClr val="660066"/>
                </a:solidFill>
              </a:rPr>
              <a:t>A</a:t>
            </a:r>
            <a:r>
              <a:rPr lang="en-US" sz="4000" dirty="0" smtClean="0">
                <a:solidFill>
                  <a:srgbClr val="FF0080"/>
                </a:solidFill>
              </a:rPr>
              <a:t>C</a:t>
            </a:r>
            <a:r>
              <a:rPr lang="en-US" sz="4000" dirty="0" smtClean="0">
                <a:solidFill>
                  <a:srgbClr val="FFFFFF"/>
                </a:solidFill>
              </a:rPr>
              <a:t>T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Spirits are invisible beings with powers for good or evil. Spirits are less powerful, less grand, and </a:t>
            </a:r>
            <a:r>
              <a:rPr lang="en-US" sz="2100" dirty="0" smtClean="0">
                <a:solidFill>
                  <a:srgbClr val="FFFFFF"/>
                </a:solidFill>
              </a:rPr>
              <a:t>less like humans than gods (who often have weaknesses and emotions</a:t>
            </a:r>
            <a:r>
              <a:rPr lang="en-US" sz="2000" dirty="0" smtClean="0">
                <a:solidFill>
                  <a:srgbClr val="FFFFFF"/>
                </a:solidFill>
              </a:rPr>
              <a:t>).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Many are associated with physical features such as mountains, rivers, wells, trees,  and springs.</a:t>
            </a:r>
          </a:p>
        </p:txBody>
      </p:sp>
    </p:spTree>
    <p:extLst>
      <p:ext uri="{BB962C8B-B14F-4D97-AF65-F5344CB8AC3E}">
        <p14:creationId xmlns:p14="http://schemas.microsoft.com/office/powerpoint/2010/main" val="221953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4" y="0"/>
            <a:ext cx="3383280" cy="914400"/>
          </a:xfrm>
        </p:spPr>
        <p:txBody>
          <a:bodyPr/>
          <a:lstStyle/>
          <a:p>
            <a:r>
              <a:rPr lang="en-US" sz="2400" dirty="0" smtClean="0"/>
              <a:t>The dead rule the night</a:t>
            </a:r>
            <a:r>
              <a:rPr lang="is-IS" sz="2400" dirty="0" smtClean="0"/>
              <a:t>…</a:t>
            </a:r>
            <a:endParaRPr lang="en-US" sz="2400" dirty="0"/>
          </a:p>
        </p:txBody>
      </p:sp>
      <p:pic>
        <p:nvPicPr>
          <p:cNvPr id="5" name="Content Placeholder 4" descr="2233881-ZKBSQLTL-7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8" r="-11838"/>
          <a:stretch>
            <a:fillRect/>
          </a:stretch>
        </p:blipFill>
        <p:spPr>
          <a:xfrm>
            <a:off x="4442958" y="173789"/>
            <a:ext cx="4955042" cy="534367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6274" y="1166100"/>
            <a:ext cx="3383280" cy="379358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Many Africans believe that human spirits exist after death.</a:t>
            </a:r>
          </a:p>
          <a:p>
            <a:r>
              <a:rPr lang="en-US" sz="2000" dirty="0" smtClean="0"/>
              <a:t>Some believe that the spirits dwell in an underground world much like our own, only upside down. The spirits sleep during the day and come out at night.</a:t>
            </a:r>
          </a:p>
          <a:p>
            <a:r>
              <a:rPr lang="en-US" sz="2000" dirty="0" smtClean="0"/>
              <a:t>Others place them in the sky. The Bushmen believe they become the stars.</a:t>
            </a:r>
          </a:p>
        </p:txBody>
      </p:sp>
    </p:spTree>
    <p:extLst>
      <p:ext uri="{BB962C8B-B14F-4D97-AF65-F5344CB8AC3E}">
        <p14:creationId xmlns:p14="http://schemas.microsoft.com/office/powerpoint/2010/main" val="29534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4" y="0"/>
            <a:ext cx="3383280" cy="914400"/>
          </a:xfrm>
        </p:spPr>
        <p:txBody>
          <a:bodyPr/>
          <a:lstStyle/>
          <a:p>
            <a:r>
              <a:rPr lang="en-US" sz="2400" dirty="0" smtClean="0"/>
              <a:t>The dead rule the night</a:t>
            </a:r>
            <a:r>
              <a:rPr lang="is-IS" sz="2400" dirty="0" smtClean="0"/>
              <a:t>…</a:t>
            </a:r>
            <a:endParaRPr lang="en-US" sz="2400" dirty="0"/>
          </a:p>
        </p:txBody>
      </p:sp>
      <p:pic>
        <p:nvPicPr>
          <p:cNvPr id="5" name="Content Placeholder 4" descr="2233881-ZKBSQLTL-7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8" r="-11838"/>
          <a:stretch>
            <a:fillRect/>
          </a:stretch>
        </p:blipFill>
        <p:spPr>
          <a:xfrm>
            <a:off x="4424946" y="214707"/>
            <a:ext cx="4945319" cy="533318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6274" y="1192838"/>
            <a:ext cx="3383280" cy="3833688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Many believe that ancestors remain close to their descendants to help and protect them</a:t>
            </a:r>
            <a:r>
              <a:rPr lang="is-IS" sz="2000" dirty="0" smtClean="0"/>
              <a:t>…</a:t>
            </a:r>
          </a:p>
          <a:p>
            <a:r>
              <a:rPr lang="en-US" sz="2000" dirty="0" smtClean="0"/>
              <a:t>S</a:t>
            </a:r>
            <a:r>
              <a:rPr lang="is-IS" sz="2000" dirty="0" smtClean="0"/>
              <a:t>o long as they preform certain ceremonies and due respect.</a:t>
            </a:r>
          </a:p>
          <a:p>
            <a:r>
              <a:rPr lang="is-IS" sz="2000" dirty="0" smtClean="0"/>
              <a:t>In some cultures, such as the Zulu, they preform certain ceremonies so that their ancestors may be reborn in a new baby.</a:t>
            </a:r>
          </a:p>
          <a:p>
            <a:r>
              <a:rPr lang="is-IS" sz="2000" dirty="0" smtClean="0"/>
              <a:t>It is also a common belief is that dead souls return as snakes, which many Africans regard with respect.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280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254" y="0"/>
            <a:ext cx="6968326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400" dirty="0" smtClean="0">
                <a:latin typeface="Apple Chancery"/>
                <a:cs typeface="Apple Chancery"/>
              </a:rPr>
              <a:t>Next, I have some</a:t>
            </a:r>
            <a:br>
              <a:rPr lang="en-US" sz="6400" dirty="0" smtClean="0">
                <a:latin typeface="Apple Chancery"/>
                <a:cs typeface="Apple Chancery"/>
              </a:rPr>
            </a:br>
            <a:r>
              <a:rPr lang="en-US" sz="6400" dirty="0" smtClean="0">
                <a:latin typeface="Apple Chancery"/>
                <a:cs typeface="Apple Chancery"/>
              </a:rPr>
              <a:t>gods and goddesses</a:t>
            </a:r>
            <a:br>
              <a:rPr lang="en-US" sz="6400" dirty="0" smtClean="0">
                <a:latin typeface="Apple Chancery"/>
                <a:cs typeface="Apple Chancery"/>
              </a:rPr>
            </a:br>
            <a:r>
              <a:rPr lang="en-US" sz="6400" dirty="0" smtClean="0">
                <a:latin typeface="Apple Chancery"/>
                <a:cs typeface="Apple Chancery"/>
              </a:rPr>
              <a:t>to show you! </a:t>
            </a:r>
          </a:p>
          <a:p>
            <a:pPr algn="ctr"/>
            <a:r>
              <a:rPr lang="en-US" sz="6400" dirty="0" smtClean="0">
                <a:latin typeface="Apple Chancery"/>
                <a:cs typeface="Apple Chancery"/>
              </a:rPr>
              <a:t>They are called</a:t>
            </a:r>
            <a:br>
              <a:rPr lang="en-US" sz="6400" dirty="0" smtClean="0">
                <a:latin typeface="Apple Chancery"/>
                <a:cs typeface="Apple Chancery"/>
              </a:rPr>
            </a:br>
            <a:r>
              <a:rPr lang="en-US" sz="6400" dirty="0" smtClean="0">
                <a:latin typeface="Apple Chancery"/>
                <a:cs typeface="Apple Chancery"/>
              </a:rPr>
              <a:t>“</a:t>
            </a:r>
            <a:r>
              <a:rPr lang="en-US" sz="6400" dirty="0" err="1" smtClean="0">
                <a:latin typeface="Apple Chancery"/>
                <a:cs typeface="Apple Chancery"/>
              </a:rPr>
              <a:t>Orishas</a:t>
            </a:r>
            <a:r>
              <a:rPr lang="en-US" sz="6400" dirty="0" smtClean="0">
                <a:latin typeface="Apple Chancery"/>
                <a:cs typeface="Apple Chancery"/>
              </a:rPr>
              <a:t>”, and they </a:t>
            </a:r>
            <a:r>
              <a:rPr lang="en-US" sz="6400" dirty="0">
                <a:latin typeface="Apple Chancery"/>
                <a:cs typeface="Apple Chancery"/>
              </a:rPr>
              <a:t/>
            </a:r>
            <a:br>
              <a:rPr lang="en-US" sz="6400" dirty="0">
                <a:latin typeface="Apple Chancery"/>
                <a:cs typeface="Apple Chancery"/>
              </a:rPr>
            </a:br>
            <a:r>
              <a:rPr lang="en-US" sz="6400" dirty="0" smtClean="0">
                <a:latin typeface="Apple Chancery"/>
                <a:cs typeface="Apple Chancery"/>
              </a:rPr>
              <a:t>are AWESOME.</a:t>
            </a:r>
          </a:p>
        </p:txBody>
      </p:sp>
    </p:spTree>
    <p:extLst>
      <p:ext uri="{BB962C8B-B14F-4D97-AF65-F5344CB8AC3E}">
        <p14:creationId xmlns:p14="http://schemas.microsoft.com/office/powerpoint/2010/main" val="260476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1848-1382045918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50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8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8347-1382045867-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0" y="0"/>
            <a:ext cx="4594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8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hanced-buzz-31621-1382045885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54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4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85</TotalTime>
  <Words>395</Words>
  <Application>Microsoft Macintosh PowerPoint</Application>
  <PresentationFormat>On-screen Show (4:3)</PresentationFormat>
  <Paragraphs>31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Urban Pop</vt:lpstr>
      <vt:lpstr>Ancient African Gods and Goddesses</vt:lpstr>
      <vt:lpstr>There are many different kinds…</vt:lpstr>
      <vt:lpstr>A god, a spirit, and an ancestor are sitting next to each other on a plane…</vt:lpstr>
      <vt:lpstr>The dead rule the night…</vt:lpstr>
      <vt:lpstr>The dead rule the night…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Connecticut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African Gods and Goddesses</dc:title>
  <dc:creator>Nicole Labrecque</dc:creator>
  <cp:lastModifiedBy>Nicole Labrecque</cp:lastModifiedBy>
  <cp:revision>13</cp:revision>
  <dcterms:created xsi:type="dcterms:W3CDTF">2017-10-03T01:41:24Z</dcterms:created>
  <dcterms:modified xsi:type="dcterms:W3CDTF">2017-10-03T03:06:45Z</dcterms:modified>
</cp:coreProperties>
</file>